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477" r:id="rId2"/>
    <p:sldId id="503" r:id="rId3"/>
    <p:sldId id="577" r:id="rId4"/>
    <p:sldId id="515" r:id="rId5"/>
    <p:sldId id="504" r:id="rId6"/>
    <p:sldId id="505" r:id="rId7"/>
    <p:sldId id="511" r:id="rId8"/>
    <p:sldId id="512" r:id="rId9"/>
    <p:sldId id="520" r:id="rId10"/>
    <p:sldId id="506"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51" r:id="rId42"/>
    <p:sldId id="552" r:id="rId43"/>
    <p:sldId id="553" r:id="rId44"/>
    <p:sldId id="554" r:id="rId45"/>
    <p:sldId id="555" r:id="rId46"/>
    <p:sldId id="556" r:id="rId47"/>
    <p:sldId id="557" r:id="rId48"/>
    <p:sldId id="578" r:id="rId49"/>
    <p:sldId id="558" r:id="rId50"/>
    <p:sldId id="559" r:id="rId51"/>
    <p:sldId id="560" r:id="rId52"/>
    <p:sldId id="561" r:id="rId53"/>
    <p:sldId id="562" r:id="rId54"/>
    <p:sldId id="563" r:id="rId55"/>
    <p:sldId id="564" r:id="rId56"/>
    <p:sldId id="565" r:id="rId57"/>
    <p:sldId id="566" r:id="rId58"/>
    <p:sldId id="567" r:id="rId59"/>
    <p:sldId id="568" r:id="rId60"/>
    <p:sldId id="569" r:id="rId61"/>
    <p:sldId id="570" r:id="rId62"/>
    <p:sldId id="571" r:id="rId63"/>
    <p:sldId id="572" r:id="rId64"/>
    <p:sldId id="573" r:id="rId65"/>
    <p:sldId id="574" r:id="rId66"/>
    <p:sldId id="575" r:id="rId67"/>
    <p:sldId id="576" r:id="rId68"/>
    <p:sldId id="513" r:id="rId69"/>
    <p:sldId id="516" r:id="rId70"/>
    <p:sldId id="517" r:id="rId71"/>
    <p:sldId id="519" r:id="rId72"/>
    <p:sldId id="518" r:id="rId73"/>
    <p:sldId id="507" r:id="rId74"/>
    <p:sldId id="508" r:id="rId75"/>
    <p:sldId id="509" r:id="rId76"/>
    <p:sldId id="510" r:id="rId77"/>
    <p:sldId id="501" r:id="rId78"/>
    <p:sldId id="502" r:id="rId7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71" autoAdjust="0"/>
    <p:restoredTop sz="95755"/>
  </p:normalViewPr>
  <p:slideViewPr>
    <p:cSldViewPr snapToGrid="0" snapToObjects="1">
      <p:cViewPr varScale="1">
        <p:scale>
          <a:sx n="99" d="100"/>
          <a:sy n="99" d="100"/>
        </p:scale>
        <p:origin x="16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13.11.2025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13.11.2025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13.11.2025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cocodataset.org/#explore?id=5016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5.emf"/><Relationship Id="rId4" Type="http://schemas.openxmlformats.org/officeDocument/2006/relationships/image" Target="../media/image48.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a:t>
            </a:r>
            <a:r>
              <a:rPr lang="ru-RU" sz="5400" b="1" dirty="0" err="1">
                <a:solidFill>
                  <a:schemeClr val="bg1"/>
                </a:solidFill>
              </a:rPr>
              <a:t>низкопроизводительных</a:t>
            </a:r>
            <a:r>
              <a:rPr lang="ru-RU" sz="5400" b="1" dirty="0">
                <a:solidFill>
                  <a:schemeClr val="bg1"/>
                </a:solidFill>
              </a:rPr>
              <a:t> устройств</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 Тема 2.</a:t>
            </a:r>
            <a:r>
              <a:rPr lang="en-US" sz="2400" i="1" dirty="0">
                <a:solidFill>
                  <a:schemeClr val="bg1"/>
                </a:solidFill>
                <a:latin typeface="Arial" panose="020B0604020202020204" pitchFamily="34" charset="0"/>
                <a:cs typeface="Arial" panose="020B0604020202020204" pitchFamily="34" charset="0"/>
              </a:rPr>
              <a:t>7</a:t>
            </a:r>
            <a:r>
              <a:rPr lang="ru-RU"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96874" y="5970537"/>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3197365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
        <p:nvSpPr>
          <p:cNvPr id="13" name="Прямоугольник 12">
            <a:extLst>
              <a:ext uri="{FF2B5EF4-FFF2-40B4-BE49-F238E27FC236}">
                <a16:creationId xmlns:a16="http://schemas.microsoft.com/office/drawing/2014/main" id="{853FA716-06FA-9D4D-89E4-FA75F65F2D79}"/>
              </a:ext>
            </a:extLst>
          </p:cNvPr>
          <p:cNvSpPr/>
          <p:nvPr/>
        </p:nvSpPr>
        <p:spPr>
          <a:xfrm>
            <a:off x="335181" y="770769"/>
            <a:ext cx="10854017" cy="1223132"/>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40447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86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3918070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3908050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4284431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smtClean="0">
                <a:solidFill>
                  <a:schemeClr val="bg1"/>
                </a:solidFill>
              </a:rPr>
              <a:t>Основная идея </a:t>
            </a:r>
            <a:r>
              <a:rPr lang="en-US" sz="2400" b="1" dirty="0" err="1" smtClean="0">
                <a:solidFill>
                  <a:schemeClr val="bg1"/>
                </a:solidFill>
              </a:rPr>
              <a:t>MobileNet</a:t>
            </a:r>
            <a:r>
              <a:rPr lang="ru-RU" sz="2400" b="1" dirty="0" smtClean="0">
                <a:solidFill>
                  <a:schemeClr val="bg1"/>
                </a:solidFill>
              </a:rPr>
              <a:t> – возьмем </a:t>
            </a:r>
            <a:r>
              <a:rPr lang="en-US" sz="2400" b="1" dirty="0" err="1" smtClean="0">
                <a:solidFill>
                  <a:schemeClr val="bg1"/>
                </a:solidFill>
              </a:rPr>
              <a:t>ResNet</a:t>
            </a:r>
            <a:r>
              <a:rPr lang="en-US" sz="2400" b="1" dirty="0" smtClean="0">
                <a:solidFill>
                  <a:schemeClr val="bg1"/>
                </a:solidFill>
              </a:rPr>
              <a:t> block </a:t>
            </a:r>
            <a:r>
              <a:rPr lang="ru-RU" sz="2400" b="1" dirty="0" smtClean="0">
                <a:solidFill>
                  <a:schemeClr val="bg1"/>
                </a:solidFill>
              </a:rPr>
              <a:t>и</a:t>
            </a:r>
          </a:p>
          <a:p>
            <a:pPr eaLnBrk="0" fontAlgn="base" hangingPunct="0">
              <a:lnSpc>
                <a:spcPct val="100000"/>
              </a:lnSpc>
              <a:spcBef>
                <a:spcPct val="0"/>
              </a:spcBef>
              <a:spcAft>
                <a:spcPct val="0"/>
              </a:spcAft>
            </a:pPr>
            <a:r>
              <a:rPr lang="ru-RU" altLang="ru-RU" sz="2400" b="1" dirty="0" smtClean="0">
                <a:solidFill>
                  <a:schemeClr val="bg1"/>
                </a:solidFill>
              </a:rPr>
              <a:t>Сделаем обратный </a:t>
            </a:r>
            <a:r>
              <a:rPr lang="en-US" altLang="ru-RU" sz="2400" b="1" dirty="0" smtClean="0">
                <a:solidFill>
                  <a:schemeClr val="bg1"/>
                </a:solidFill>
              </a:rPr>
              <a:t>bottleneck</a:t>
            </a:r>
          </a:p>
          <a:p>
            <a:pPr eaLnBrk="0" fontAlgn="base" hangingPunct="0">
              <a:lnSpc>
                <a:spcPct val="100000"/>
              </a:lnSpc>
              <a:spcBef>
                <a:spcPct val="0"/>
              </a:spcBef>
              <a:spcAft>
                <a:spcPct val="0"/>
              </a:spcAft>
            </a:pPr>
            <a:r>
              <a:rPr lang="ru-RU" altLang="ru-RU" sz="2400" b="1" dirty="0" smtClean="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238805" y="957129"/>
            <a:ext cx="11661340" cy="7959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4882192" y="3761481"/>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4"/>
          <a:srcRect r="77389"/>
          <a:stretch/>
        </p:blipFill>
        <p:spPr>
          <a:xfrm>
            <a:off x="238805" y="3194161"/>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4"/>
          <a:srcRect r="77389" b="27837"/>
          <a:stretch/>
        </p:blipFill>
        <p:spPr>
          <a:xfrm>
            <a:off x="2602519" y="319416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4"/>
          <a:srcRect l="11501" t="47454" r="83838" b="46514"/>
          <a:stretch/>
        </p:blipFill>
        <p:spPr>
          <a:xfrm>
            <a:off x="2794136" y="4553789"/>
            <a:ext cx="391324" cy="173599"/>
          </a:xfrm>
          <a:prstGeom prst="rect">
            <a:avLst/>
          </a:prstGeom>
          <a:solidFill>
            <a:schemeClr val="bg1">
              <a:lumMod val="95000"/>
            </a:schemeClr>
          </a:solidFill>
        </p:spPr>
      </p:pic>
      <p:pic>
        <p:nvPicPr>
          <p:cNvPr id="17" name="Рисунок 16"/>
          <p:cNvPicPr>
            <a:picLocks noChangeAspect="1"/>
          </p:cNvPicPr>
          <p:nvPr/>
        </p:nvPicPr>
        <p:blipFill rotWithShape="1">
          <a:blip r:embed="rId4"/>
          <a:srcRect l="1880" t="47528" r="94703" b="47282"/>
          <a:stretch/>
        </p:blipFill>
        <p:spPr>
          <a:xfrm>
            <a:off x="3585882" y="4554071"/>
            <a:ext cx="286871"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 y="-125885"/>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Идеи внимания и </a:t>
            </a:r>
            <a: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t/>
            </a:r>
            <a:b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слой </a:t>
            </a:r>
            <a:r>
              <a:rPr kumimoji="0" lang="en-US" alt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Squeeze and Excitation </a:t>
            </a:r>
            <a:endPar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7" name="Прямоугольник 6"/>
          <p:cNvSpPr/>
          <p:nvPr/>
        </p:nvSpPr>
        <p:spPr>
          <a:xfrm>
            <a:off x="313575" y="387650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8</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79782" y="5892307"/>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25366054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895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2298852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446353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301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3924084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1485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1623000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546553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238805" y="957129"/>
            <a:ext cx="11661340" cy="7959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33050619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894356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9</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4266082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969" y="967741"/>
            <a:ext cx="9065692" cy="549746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785100" y="5314565"/>
            <a:ext cx="3972560" cy="1276735"/>
          </a:xfrm>
          <a:prstGeom prst="rect">
            <a:avLst/>
          </a:prstGeom>
          <a:solidFill>
            <a:schemeClr val="bg1">
              <a:lumMod val="95000"/>
            </a:schemeClr>
          </a:solidFill>
        </p:spPr>
      </p:pic>
      <p:sp>
        <p:nvSpPr>
          <p:cNvPr id="7" name="Прямоугольник 6"/>
          <p:cNvSpPr/>
          <p:nvPr/>
        </p:nvSpPr>
        <p:spPr>
          <a:xfrm>
            <a:off x="123856" y="4467182"/>
            <a:ext cx="8832137" cy="84738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307975" y="1375872"/>
            <a:ext cx="11374126" cy="75438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4515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or 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3022600" y="3666146"/>
            <a:ext cx="8392160" cy="2925155"/>
          </a:xfrm>
          <a:prstGeom prst="rect">
            <a:avLst/>
          </a:prstGeom>
          <a:solidFill>
            <a:schemeClr val="bg1">
              <a:lumMod val="95000"/>
            </a:schemeClr>
          </a:solidFill>
        </p:spPr>
      </p:pic>
      <p:sp>
        <p:nvSpPr>
          <p:cNvPr id="7" name="Прямоугольник 6"/>
          <p:cNvSpPr/>
          <p:nvPr/>
        </p:nvSpPr>
        <p:spPr>
          <a:xfrm>
            <a:off x="460375" y="1428147"/>
            <a:ext cx="11374126" cy="2143995"/>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2397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могут 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
        <p:nvSpPr>
          <p:cNvPr id="8" name="Прямоугольник 7"/>
          <p:cNvSpPr/>
          <p:nvPr/>
        </p:nvSpPr>
        <p:spPr>
          <a:xfrm>
            <a:off x="155575" y="967741"/>
            <a:ext cx="11374126"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695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
        <p:nvSpPr>
          <p:cNvPr id="7" name="Прямоугольник 6"/>
          <p:cNvSpPr/>
          <p:nvPr/>
        </p:nvSpPr>
        <p:spPr>
          <a:xfrm>
            <a:off x="489444" y="959258"/>
            <a:ext cx="10897242"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5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
        <p:nvSpPr>
          <p:cNvPr id="7" name="Прямоугольник 6"/>
          <p:cNvSpPr/>
          <p:nvPr/>
        </p:nvSpPr>
        <p:spPr>
          <a:xfrm>
            <a:off x="290557" y="959258"/>
            <a:ext cx="9084179"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629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806695" y="2809874"/>
            <a:ext cx="7778505" cy="13674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290557" y="967741"/>
            <a:ext cx="11510736" cy="7388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extLst/>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6" name="Прямоугольник 5"/>
          <p:cNvSpPr/>
          <p:nvPr/>
        </p:nvSpPr>
        <p:spPr>
          <a:xfrm>
            <a:off x="348343" y="1004584"/>
            <a:ext cx="8129085" cy="891593"/>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extLst/>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
        <p:nvSpPr>
          <p:cNvPr id="9" name="Прямоугольник 8"/>
          <p:cNvSpPr/>
          <p:nvPr/>
        </p:nvSpPr>
        <p:spPr>
          <a:xfrm>
            <a:off x="683664" y="959258"/>
            <a:ext cx="9485352" cy="148295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0094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1" name="Прямоугольник 10"/>
          <p:cNvSpPr/>
          <p:nvPr/>
        </p:nvSpPr>
        <p:spPr>
          <a:xfrm>
            <a:off x="298301" y="1329273"/>
            <a:ext cx="9725916" cy="32006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Прямоугольник 11"/>
          <p:cNvSpPr/>
          <p:nvPr/>
        </p:nvSpPr>
        <p:spPr>
          <a:xfrm>
            <a:off x="298301" y="1649339"/>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r>
              <a:rPr lang="ru-RU" sz="4800" b="1" dirty="0">
                <a:solidFill>
                  <a:schemeClr val="bg1"/>
                </a:solidFill>
              </a:rPr>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9" name="Прямоугольник 8"/>
          <p:cNvSpPr/>
          <p:nvPr/>
        </p:nvSpPr>
        <p:spPr>
          <a:xfrm>
            <a:off x="665770" y="1926800"/>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extLst/>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r>
                        <a:rPr lang="en-US" dirty="0"/>
                        <a:t/>
                      </a:r>
                      <a:br>
                        <a:rPr lang="en-US" dirty="0"/>
                      </a:br>
                      <a:r>
                        <a:rPr lang="ru-RU" altLang="ru-RU" sz="1800" dirty="0">
                          <a:solidFill>
                            <a:schemeClr val="bg1"/>
                          </a:solidFill>
                        </a:rPr>
                        <a:t>𝐶∼𝛼</a:t>
                      </a:r>
                      <a:endParaRPr lang="ru-RU" dirty="0"/>
                    </a:p>
                  </a:txBody>
                  <a:tcPr/>
                </a:tc>
                <a:tc>
                  <a:txBody>
                    <a:bodyPr/>
                    <a:lstStyle/>
                    <a:p>
                      <a:r>
                        <a:rPr lang="ru-RU" dirty="0"/>
                        <a:t>Глубина</a:t>
                      </a:r>
                      <a:r>
                        <a:rPr lang="en-US" dirty="0"/>
                        <a:t/>
                      </a:r>
                      <a:br>
                        <a:rPr lang="en-US" dirty="0"/>
                      </a:br>
                      <a:r>
                        <a:rPr lang="ru-RU" altLang="ru-RU" sz="1800" dirty="0">
                          <a:solidFill>
                            <a:schemeClr val="bg1"/>
                          </a:solidFill>
                        </a:rPr>
                        <a:t>𝐿∼𝛽</a:t>
                      </a:r>
                      <a:endParaRPr lang="ru-RU" dirty="0"/>
                    </a:p>
                  </a:txBody>
                  <a:tcPr/>
                </a:tc>
                <a:tc>
                  <a:txBody>
                    <a:bodyPr/>
                    <a:lstStyle/>
                    <a:p>
                      <a:r>
                        <a:rPr lang="ru-RU" dirty="0"/>
                        <a:t>Разрешение</a:t>
                      </a:r>
                      <a:r>
                        <a:rPr lang="en-US" dirty="0"/>
                        <a:t/>
                      </a:r>
                      <a:br>
                        <a:rPr lang="en-US" dirty="0"/>
                      </a:br>
                      <a:r>
                        <a:rPr lang="ru-RU" altLang="ru-RU" sz="1800" dirty="0">
                          <a:solidFill>
                            <a:schemeClr val="bg1"/>
                          </a:solidFill>
                        </a:rPr>
                        <a:t>𝐻×𝑊,∼𝛾 </a:t>
                      </a:r>
                      <a:endParaRPr lang="ru-RU" dirty="0"/>
                    </a:p>
                  </a:txBody>
                  <a:tcPr/>
                </a:tc>
                <a:tc>
                  <a:txBody>
                    <a:bodyPr/>
                    <a:lstStyle/>
                    <a:p>
                      <a:r>
                        <a:rPr lang="en-US" dirty="0" err="1"/>
                        <a:t>DropOut</a:t>
                      </a:r>
                      <a:r>
                        <a:rPr lang="en-US" dirty="0"/>
                        <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r>
              <a:rPr lang="en-US" altLang="ru-RU" dirty="0">
                <a:solidFill>
                  <a:schemeClr val="bg1"/>
                </a:solidFill>
              </a:rPr>
              <a:t/>
            </a:r>
            <a:br>
              <a:rPr lang="en-US" altLang="ru-RU" dirty="0">
                <a:solidFill>
                  <a:schemeClr val="bg1"/>
                </a:solidFill>
              </a:rPr>
            </a:br>
            <a:r>
              <a:rPr lang="ru-RU" altLang="ru-RU" dirty="0">
                <a:solidFill>
                  <a:schemeClr val="bg1"/>
                </a:solidFill>
              </a:rPr>
              <a:t>для небольших моделей </a:t>
            </a:r>
            <a:r>
              <a:rPr lang="en-US" altLang="ru-RU" dirty="0">
                <a:solidFill>
                  <a:schemeClr val="bg1"/>
                </a:solidFill>
              </a:rPr>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6" name="Прямоугольник 5"/>
          <p:cNvSpPr/>
          <p:nvPr/>
        </p:nvSpPr>
        <p:spPr>
          <a:xfrm>
            <a:off x="665769" y="1029492"/>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665768" y="2270940"/>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6" name="Прямоугольник 5"/>
          <p:cNvSpPr/>
          <p:nvPr/>
        </p:nvSpPr>
        <p:spPr>
          <a:xfrm>
            <a:off x="665768" y="1425816"/>
            <a:ext cx="10520675" cy="736270"/>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smtClean="0">
                <a:solidFill>
                  <a:schemeClr val="bg1"/>
                </a:solidFill>
              </a:rPr>
              <a:t>Resnet</a:t>
            </a:r>
            <a:r>
              <a:rPr lang="en-US" sz="4800" b="1" dirty="0" smtClean="0">
                <a:solidFill>
                  <a:schemeClr val="bg1"/>
                </a:solidFill>
              </a:rPr>
              <a:t> Strike back, </a:t>
            </a:r>
            <a:r>
              <a:rPr lang="en-US" sz="4800" b="1" dirty="0" err="1" smtClean="0">
                <a:solidFill>
                  <a:schemeClr val="bg1"/>
                </a:solidFill>
              </a:rPr>
              <a:t>RegNet</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sp>
        <p:nvSpPr>
          <p:cNvPr id="5" name="Прямоугольник 4"/>
          <p:cNvSpPr/>
          <p:nvPr/>
        </p:nvSpPr>
        <p:spPr>
          <a:xfrm>
            <a:off x="3667225" y="5960791"/>
            <a:ext cx="3975328" cy="307777"/>
          </a:xfrm>
          <a:prstGeom prst="rect">
            <a:avLst/>
          </a:prstGeom>
        </p:spPr>
        <p:txBody>
          <a:bodyPr wrap="square">
            <a:spAutoFit/>
          </a:bodyPr>
          <a:lstStyle/>
          <a:p>
            <a:pPr lvl="0">
              <a:defRPr/>
            </a:pPr>
            <a:r>
              <a:rPr lang="en-US" sz="1400" i="1" dirty="0">
                <a:solidFill>
                  <a:srgbClr val="4472C4">
                    <a:lumMod val="40000"/>
                    <a:lumOff val="60000"/>
                  </a:srgbClr>
                </a:solidFill>
                <a:latin typeface="Arial" panose="020B0604020202020204" pitchFamily="34" charset="0"/>
              </a:rPr>
              <a:t>https://arxiv.org/abs/2110.00476</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222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a:extLst>
              <a:ext uri="{FF2B5EF4-FFF2-40B4-BE49-F238E27FC236}">
                <a16:creationId xmlns:a16="http://schemas.microsoft.com/office/drawing/2014/main" id="{C0A9DCE9-0C8F-A447-9001-18810A4567C5}"/>
              </a:ext>
            </a:extLst>
          </p:cNvPr>
          <p:cNvSpPr/>
          <p:nvPr/>
        </p:nvSpPr>
        <p:spPr>
          <a:xfrm>
            <a:off x="238804" y="863124"/>
            <a:ext cx="7381195" cy="18945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smtClean="0">
                <a:solidFill>
                  <a:schemeClr val="bg1"/>
                </a:solidFill>
              </a:rPr>
              <a:t>D</a:t>
            </a:r>
            <a:r>
              <a:rPr lang="ru-RU" altLang="ru-RU" dirty="0" err="1" smtClean="0">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617B41F8-0A55-A342-BF23-ADFBDC6750C1}"/>
              </a:ext>
            </a:extLst>
          </p:cNvPr>
          <p:cNvSpPr/>
          <p:nvPr/>
        </p:nvSpPr>
        <p:spPr>
          <a:xfrm>
            <a:off x="530660" y="1350235"/>
            <a:ext cx="10835840" cy="1471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r>
              <a:rPr lang="en-US" sz="2400" dirty="0">
                <a:solidFill>
                  <a:schemeClr val="bg1"/>
                </a:solidFill>
              </a:rPr>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340659" y="1045470"/>
            <a:ext cx="10813469" cy="686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r>
              <a:rPr lang="en-US" sz="1600" dirty="0">
                <a:solidFill>
                  <a:schemeClr val="bg1"/>
                </a:solidFill>
              </a:rPr>
              <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2393326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4654</Words>
  <Application>Microsoft Office PowerPoint</Application>
  <PresentationFormat>Широкоэкранный</PresentationFormat>
  <Paragraphs>670</Paragraphs>
  <Slides>78</Slides>
  <Notes>1</Notes>
  <HiddenSlides>6</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78</vt:i4>
      </vt:variant>
    </vt:vector>
  </HeadingPairs>
  <TitlesOfParts>
    <vt:vector size="89" baseType="lpstr">
      <vt:lpstr>Arial</vt:lpstr>
      <vt:lpstr>Calibri</vt:lpstr>
      <vt:lpstr>Calibri Light</vt:lpstr>
      <vt:lpstr>Cambria Math</vt:lpstr>
      <vt:lpstr>charter</vt:lpstr>
      <vt:lpstr>charter</vt:lpstr>
      <vt:lpstr>Georgia</vt:lpstr>
      <vt:lpstr>Helvetica Neue</vt:lpstr>
      <vt:lpstr>Times New Roman</vt:lpstr>
      <vt:lpstr>Verdana</vt:lpstr>
      <vt:lpstr>Тема Office</vt:lpstr>
      <vt:lpstr>Презентация PowerPoint</vt:lpstr>
      <vt:lpstr>Мобильные Сети. MobileNet V1 2017</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Resnet Strike back, RegNet</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37</cp:revision>
  <dcterms:created xsi:type="dcterms:W3CDTF">2021-12-17T13:41:49Z</dcterms:created>
  <dcterms:modified xsi:type="dcterms:W3CDTF">2025-11-13T06:00:40Z</dcterms:modified>
</cp:coreProperties>
</file>